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5" r:id="rId2"/>
    <p:sldId id="276" r:id="rId3"/>
    <p:sldId id="27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3950E-D4A5-1B45-A91B-B875B909A877}" type="datetimeFigureOut">
              <a:rPr lang="en-US" smtClean="0"/>
              <a:t>6/17/15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D7EDB-A4D6-074C-9E67-9329D7C5F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9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12941C-2AD8-7B4F-AC6B-07688F3CCDF8}" type="slidenum">
              <a:rPr lang="en-US"/>
              <a:pPr/>
              <a:t>1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800" baseline="0" dirty="0" smtClean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we did</a:t>
            </a:r>
            <a:r>
              <a:rPr lang="en-US" baseline="0" dirty="0" smtClean="0"/>
              <a:t> find such unit finally. </a:t>
            </a:r>
          </a:p>
          <a:p>
            <a:r>
              <a:rPr lang="en-US" dirty="0" smtClean="0"/>
              <a:t>The first thing</a:t>
            </a:r>
            <a:r>
              <a:rPr lang="en-US" baseline="0" dirty="0" smtClean="0"/>
              <a:t> we think of is </a:t>
            </a:r>
            <a:r>
              <a:rPr lang="en-US" baseline="0" dirty="0" err="1" smtClean="0"/>
              <a:t>kmers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same for other samples. The</a:t>
            </a:r>
            <a:r>
              <a:rPr lang="en-US" altLang="zh-CN" baseline="0" dirty="0" smtClean="0"/>
              <a:t> reads in each bin was same </a:t>
            </a:r>
            <a:r>
              <a:rPr lang="en-US" altLang="zh-CN" baseline="0" dirty="0" err="1" smtClean="0"/>
              <a:t>coveage</a:t>
            </a:r>
            <a:r>
              <a:rPr lang="en-US" altLang="zh-CN" baseline="0" dirty="0" smtClean="0"/>
              <a:t> profile, they should </a:t>
            </a:r>
            <a:r>
              <a:rPr lang="en-US" altLang="zh-CN" baseline="0" dirty="0" err="1" smtClean="0"/>
              <a:t>covera</a:t>
            </a:r>
            <a:r>
              <a:rPr lang="en-US" altLang="zh-CN" baseline="0" dirty="0" smtClean="0"/>
              <a:t> the same genomic region. The same </a:t>
            </a:r>
            <a:r>
              <a:rPr lang="en-US" altLang="zh-CN" baseline="0" dirty="0" err="1" smtClean="0"/>
              <a:t>igss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 </a:t>
            </a:r>
            <a:r>
              <a:rPr lang="en-US" altLang="zh-CN" baseline="0" dirty="0" err="1" smtClean="0"/>
              <a:t>thes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are shared by the samples. </a:t>
            </a:r>
          </a:p>
          <a:p>
            <a:r>
              <a:rPr lang="en-US" altLang="zh-CN" baseline="0" dirty="0" smtClean="0"/>
              <a:t>And we can get the abundance of these </a:t>
            </a:r>
            <a:r>
              <a:rPr lang="en-US" altLang="zh-CN" baseline="0" dirty="0" err="1" smtClean="0"/>
              <a:t>igss</a:t>
            </a:r>
            <a:r>
              <a:rPr lang="en-US" altLang="zh-CN" baseline="0" dirty="0" smtClean="0"/>
              <a:t>.</a:t>
            </a:r>
          </a:p>
          <a:p>
            <a:r>
              <a:rPr lang="en-US" altLang="zh-CN" baseline="0" dirty="0" smtClean="0"/>
              <a:t>So now we have the .. By table. </a:t>
            </a:r>
            <a:endParaRPr lang="en-US" altLang="zh-CN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With this 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8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</a:t>
            </a:r>
            <a:r>
              <a:rPr lang="en-US" dirty="0" err="1" smtClean="0"/>
              <a:t>igs</a:t>
            </a:r>
            <a:r>
              <a:rPr lang="en-US" dirty="0" smtClean="0"/>
              <a:t> and we find</a:t>
            </a:r>
            <a:r>
              <a:rPr lang="en-US" baseline="0" dirty="0" smtClean="0"/>
              <a:t> the short cut, and do diversity </a:t>
            </a:r>
            <a:r>
              <a:rPr lang="en-US" baseline="0" dirty="0" err="1" smtClean="0"/>
              <a:t>anslsyis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measure diversity </a:t>
            </a:r>
            <a:r>
              <a:rPr lang="en-US" baseline="0" dirty="0" err="1" smtClean="0"/>
              <a:t>basedon</a:t>
            </a:r>
            <a:r>
              <a:rPr lang="en-US" baseline="0" dirty="0" smtClean="0"/>
              <a:t> the by tables. Finally.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is </a:t>
            </a:r>
            <a:r>
              <a:rPr lang="en-US" dirty="0" err="1" smtClean="0"/>
              <a:t>igs</a:t>
            </a:r>
            <a:r>
              <a:rPr lang="en-US" dirty="0" smtClean="0"/>
              <a:t> actually</a:t>
            </a:r>
            <a:r>
              <a:rPr lang="en-US" baseline="0" dirty="0" smtClean="0"/>
              <a:t> then?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Actually they are the 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</a:t>
            </a:r>
            <a:r>
              <a:rPr lang="en-US" baseline="0" dirty="0" err="1" smtClean="0"/>
              <a:t>rpresented</a:t>
            </a:r>
            <a:r>
              <a:rPr lang="en-US" baseline="0" dirty="0" smtClean="0"/>
              <a:t> , the more .. The more..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if we can estimate the number of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we can also estimate the ..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01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Reasl</a:t>
            </a:r>
            <a:r>
              <a:rPr lang="en-US" dirty="0" smtClean="0"/>
              <a:t> data et, the sea</a:t>
            </a:r>
            <a:r>
              <a:rPr lang="en-US" baseline="0" dirty="0" smtClean="0"/>
              <a:t> water got sampled in </a:t>
            </a:r>
            <a:r>
              <a:rPr lang="en-US" baseline="0" dirty="0" err="1" smtClean="0"/>
              <a:t>diffenrelnt</a:t>
            </a:r>
            <a:r>
              <a:rPr lang="en-US" baseline="0" dirty="0" smtClean="0"/>
              <a:t> locations. Got sequenced. Got </a:t>
            </a:r>
            <a:r>
              <a:rPr lang="en-US" baseline="0" dirty="0" err="1" smtClean="0"/>
              <a:t>ther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eaed</a:t>
            </a:r>
            <a:r>
              <a:rPr lang="en-US" baseline="0" dirty="0" smtClean="0"/>
              <a:t> with </a:t>
            </a:r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Longer reads. older sequencing tech. 2007.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older, with longer reads, smaller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Clustered by the locations.</a:t>
            </a:r>
            <a:r>
              <a:rPr lang="en-US" baseline="0" dirty="0" smtClean="0"/>
              <a:t> We can see the </a:t>
            </a:r>
            <a:r>
              <a:rPr lang="en-US" baseline="0" dirty="0" err="1" smtClean="0"/>
              <a:t>temprerate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tropocial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seperated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succeffuly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Actaul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yif</a:t>
            </a:r>
            <a:r>
              <a:rPr lang="en-US" baseline="0" dirty="0" smtClean="0"/>
              <a:t> we check the cluster got by the </a:t>
            </a:r>
            <a:r>
              <a:rPr lang="en-US" baseline="0" dirty="0" err="1" smtClean="0"/>
              <a:t>authours</a:t>
            </a:r>
            <a:r>
              <a:rPr lang="en-US" baseline="0" dirty="0" smtClean="0"/>
              <a:t>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sample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clusteredinto</a:t>
            </a:r>
            <a:r>
              <a:rPr lang="en-US" baseline="0" dirty="0" smtClean="0"/>
              <a:t> wrong branch, but in our result, </a:t>
            </a:r>
            <a:r>
              <a:rPr lang="en-US" baseline="0" dirty="0" err="1" smtClean="0"/>
              <a:t>ti</a:t>
            </a:r>
            <a:r>
              <a:rPr lang="en-US" baseline="0" dirty="0" smtClean="0"/>
              <a:t>  correct.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location temperature,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afect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compositon</a:t>
            </a:r>
            <a:r>
              <a:rPr lang="en-US" baseline="0" dirty="0" smtClean="0"/>
              <a:t> of microbial organisms.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lang="en-US" sz="2200" dirty="0" smtClean="0"/>
              <a:t>Tropical has</a:t>
            </a:r>
            <a:r>
              <a:rPr lang="en-US" sz="2200" baseline="0" dirty="0" smtClean="0"/>
              <a:t> higher richness. </a:t>
            </a:r>
            <a:r>
              <a:rPr lang="en-US" sz="2200" baseline="0" dirty="0" err="1" smtClean="0"/>
              <a:t>Rlated</a:t>
            </a:r>
            <a:r>
              <a:rPr lang="en-US" sz="2200" baseline="0" dirty="0" smtClean="0"/>
              <a:t> to the nutrition. 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r>
              <a:rPr lang="en-US" sz="2200" baseline="0" dirty="0" smtClean="0"/>
              <a:t>This is not discussed </a:t>
            </a:r>
            <a:r>
              <a:rPr lang="en-US" sz="2200" baseline="0" dirty="0" err="1" smtClean="0"/>
              <a:t>explictly</a:t>
            </a:r>
            <a:r>
              <a:rPr lang="en-US" sz="2200" baseline="0" dirty="0" smtClean="0"/>
              <a:t> in the original paper. This makes </a:t>
            </a:r>
            <a:r>
              <a:rPr lang="en-US" sz="2200" baseline="0" dirty="0" err="1" smtClean="0"/>
              <a:t>sens.e</a:t>
            </a:r>
            <a:r>
              <a:rPr lang="en-US" sz="2200" baseline="0" dirty="0" smtClean="0"/>
              <a:t> 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Amazon rainforest is the Earth’s largest reservoir of plant and animal diversity, and it has been subjected to especially high rates of land use change, primarily to cattle pasture.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goal of this study is to understand the effect of agriculture practice (conversion of forest to pasture) on microbial community.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49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err="1" smtClean="0"/>
              <a:t>seperated</a:t>
            </a:r>
            <a:r>
              <a:rPr lang="en-US" dirty="0" smtClean="0"/>
              <a:t> by treatment. 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Our results show that bacterial community composition was significantly altered by the forest-to-pasture conversion.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Prairie smaller beta diversity than</a:t>
            </a:r>
            <a:r>
              <a:rPr lang="en-US" baseline="0" dirty="0" smtClean="0"/>
              <a:t> forest.    Cultivation will influence the composition a lot.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70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the clustering, distance got from the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 correlates with the distance between sampling location pretty good.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6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</a:t>
            </a:r>
            <a:r>
              <a:rPr lang="en-US" baseline="0" dirty="0" smtClean="0"/>
              <a:t> let’s talk about motivation. Why we want to do this. Try so hard to </a:t>
            </a:r>
            <a:r>
              <a:rPr lang="en-US" baseline="0" dirty="0" err="1" smtClean="0"/>
              <a:t>investiage</a:t>
            </a:r>
            <a:r>
              <a:rPr lang="en-US" baseline="0" dirty="0" smtClean="0"/>
              <a:t> microbial diversity.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26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analys</a:t>
            </a:r>
            <a:r>
              <a:rPr lang="en-US" baseline="0" dirty="0" smtClean="0"/>
              <a:t> are </a:t>
            </a:r>
            <a:r>
              <a:rPr lang="en-US" baseline="0" dirty="0" err="1" smtClean="0"/>
              <a:t>perfromed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sabsampels</a:t>
            </a:r>
            <a:r>
              <a:rPr lang="en-US" baseline="0" dirty="0" smtClean="0"/>
              <a:t> with 8m reads, a small proportion we can see the </a:t>
            </a:r>
            <a:r>
              <a:rPr lang="en-US" baseline="0" dirty="0" err="1" smtClean="0"/>
              <a:t>differene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We have shown using simulated data, beta more reliable, less prone to 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use the real </a:t>
            </a:r>
            <a:r>
              <a:rPr lang="en-US" baseline="0" dirty="0" err="1" smtClean="0"/>
              <a:t>ata</a:t>
            </a:r>
            <a:r>
              <a:rPr lang="en-US" baseline="0" dirty="0" smtClean="0"/>
              <a:t> set to check again. </a:t>
            </a:r>
          </a:p>
          <a:p>
            <a:r>
              <a:rPr lang="en-US" baseline="0" dirty="0" smtClean="0"/>
              <a:t>So we use </a:t>
            </a:r>
            <a:r>
              <a:rPr lang="en-US" baseline="0" dirty="0" err="1" smtClean="0"/>
              <a:t>threee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diffeent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subsampels</a:t>
            </a:r>
            <a:r>
              <a:rPr lang="en-US" baseline="0" dirty="0" smtClean="0"/>
              <a:t> with 2m reads, and 4milions</a:t>
            </a:r>
          </a:p>
          <a:p>
            <a:r>
              <a:rPr lang="en-US" baseline="0" dirty="0" smtClean="0"/>
              <a:t>Calculate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0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Prairie</a:t>
            </a:r>
            <a:r>
              <a:rPr lang="en-US" baseline="0" dirty="0" smtClean="0"/>
              <a:t> have higher richness ,diversity </a:t>
            </a:r>
            <a:r>
              <a:rPr lang="en-US" baseline="0" dirty="0" err="1" smtClean="0"/>
              <a:t>ahn</a:t>
            </a:r>
            <a:r>
              <a:rPr lang="en-US" baseline="0" dirty="0" smtClean="0"/>
              <a:t> forest.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All these</a:t>
            </a:r>
            <a:r>
              <a:rPr lang="en-US" baseline="0" dirty="0" smtClean="0"/>
              <a:t> results are consistent to the result acquired by the </a:t>
            </a:r>
            <a:r>
              <a:rPr lang="en-US" baseline="0" dirty="0" err="1" smtClean="0"/>
              <a:t>auhoter</a:t>
            </a:r>
            <a:r>
              <a:rPr lang="en-US" baseline="0" dirty="0" smtClean="0"/>
              <a:t> of the project using traditional method, </a:t>
            </a:r>
            <a:r>
              <a:rPr lang="en-US" baseline="0" dirty="0" err="1" smtClean="0"/>
              <a:t>invlinvg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assemlby</a:t>
            </a:r>
            <a:r>
              <a:rPr lang="en-US" baseline="0" dirty="0" smtClean="0"/>
              <a:t>, annotation.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31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diversity is an important measurement of ecological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communities. Scientists believe that there is a strong relationship between species diversity and ecosystem processes.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is not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surprisne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environment has influence to the composition of species in a sample. For example, in 2007, scientist sailed a ship called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sorecere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ii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norht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atlanta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caribbean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south pacific and collected the marine samples in different locations. by the way I am so  jealously of their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journey, it is so cool. All the efforts of sampling want to answer questions like this: firstly.. This is alpha diversity. About the richness of species, or evenness of distribution.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other question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ansser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are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sampels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different? If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collected from different locations. Such comparison between samples is beta diversity.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So alpha and beta diversity are the two most important aspects of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diveriisyt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analysis, which will be the target of my project is to find a way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maeasure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lpha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beta diversity efficiently and effectively.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genome can be seen as a book. Then the samples</a:t>
            </a:r>
            <a:r>
              <a:rPr lang="en-US" baseline="0" dirty="0" smtClean="0"/>
              <a:t> with many species can be seen as library. Just like we have samples from different locations. We have library in different </a:t>
            </a:r>
            <a:r>
              <a:rPr lang="en-US" baseline="0" dirty="0" err="1" smtClean="0"/>
              <a:t>locationas</a:t>
            </a:r>
            <a:r>
              <a:rPr lang="en-US" baseline="0" dirty="0" smtClean="0"/>
              <a:t> around the world. </a:t>
            </a:r>
            <a:endParaRPr lang="en-US" dirty="0" smtClean="0"/>
          </a:p>
          <a:p>
            <a:r>
              <a:rPr lang="en-US" dirty="0" smtClean="0"/>
              <a:t>Analogy to library – books – shredded sentences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0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ask diversity question to the libraries. Which library has more titles? Ok</a:t>
            </a:r>
            <a:r>
              <a:rPr lang="en-US" baseline="0" dirty="0" smtClean="0"/>
              <a:t> we can check each book. But for </a:t>
            </a:r>
            <a:r>
              <a:rPr lang="en-US" baseline="0" dirty="0" err="1" smtClean="0"/>
              <a:t>metagenomic</a:t>
            </a:r>
            <a:r>
              <a:rPr lang="en-US" baseline="0" dirty="0" smtClean="0"/>
              <a:t> data set,  we can not count </a:t>
            </a:r>
            <a:r>
              <a:rPr lang="en-US" baseline="0" dirty="0" err="1" smtClean="0"/>
              <a:t>bacterials</a:t>
            </a:r>
            <a:r>
              <a:rPr lang="en-US" baseline="0" dirty="0" smtClean="0"/>
              <a:t> directly, we only have reads, from many  species altogether.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8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only have shredded pieces of pages of the books in the libraries. With the </a:t>
            </a:r>
            <a:r>
              <a:rPr lang="en-US" dirty="0" err="1" smtClean="0"/>
              <a:t>stackes</a:t>
            </a:r>
            <a:r>
              <a:rPr lang="en-US" dirty="0" smtClean="0"/>
              <a:t>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sheredded</a:t>
            </a:r>
            <a:r>
              <a:rPr lang="en-US" baseline="0" dirty="0" smtClean="0"/>
              <a:t> pages, can we answer the question ?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45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Similarity, beta diversity, how similar are the … by their collection? this looks challenging.</a:t>
            </a:r>
            <a:r>
              <a:rPr lang="en-US" baseline="0" dirty="0" smtClean="0"/>
              <a:t> Methods have been developed to answer such questions in </a:t>
            </a:r>
            <a:r>
              <a:rPr lang="en-US" baseline="0" dirty="0" err="1" smtClean="0"/>
              <a:t>metagenomics</a:t>
            </a:r>
            <a:r>
              <a:rPr lang="en-US" baseline="0" dirty="0" smtClean="0"/>
              <a:t>. </a:t>
            </a:r>
            <a:r>
              <a:rPr lang="en-US" dirty="0" smtClean="0"/>
              <a:t> Let’s  have a </a:t>
            </a:r>
            <a:r>
              <a:rPr lang="en-US" dirty="0" err="1" smtClean="0"/>
              <a:t>ccheck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6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a typical pipeline of ….. </a:t>
            </a:r>
          </a:p>
          <a:p>
            <a:r>
              <a:rPr lang="en-US" dirty="0" smtClean="0"/>
              <a:t>Firstly we have discussed</a:t>
            </a:r>
            <a:r>
              <a:rPr lang="en-US" baseline="0" dirty="0" smtClean="0"/>
              <a:t> this, we do the sequencing to all the species </a:t>
            </a:r>
            <a:r>
              <a:rPr lang="en-US" baseline="0" dirty="0" err="1" smtClean="0"/>
              <a:t>algethter</a:t>
            </a:r>
            <a:r>
              <a:rPr lang="en-US" baseline="0" dirty="0" smtClean="0"/>
              <a:t> without isolating. Just like we got the stack of </a:t>
            </a:r>
            <a:r>
              <a:rPr lang="en-US" baseline="0" dirty="0" err="1" smtClean="0"/>
              <a:t>shreded</a:t>
            </a:r>
            <a:r>
              <a:rPr lang="en-US" baseline="0" dirty="0" smtClean="0"/>
              <a:t> pages. Then the reads will be assembly into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. It is like solve a puzzle, and recover the pages out of the </a:t>
            </a:r>
            <a:r>
              <a:rPr lang="en-US" baseline="0" dirty="0" err="1" smtClean="0"/>
              <a:t>shreaed</a:t>
            </a:r>
            <a:r>
              <a:rPr lang="en-US" baseline="0" dirty="0" smtClean="0"/>
              <a:t> pages. But we don’t know which books they belong to . Next step is binning, the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 can be classified and grouped to the species they belong to, just as the pages are grouped into books. </a:t>
            </a:r>
          </a:p>
          <a:p>
            <a:r>
              <a:rPr lang="en-US" baseline="0" dirty="0" smtClean="0"/>
              <a:t>Finally map the reads to the species, to have the abundance of </a:t>
            </a:r>
            <a:r>
              <a:rPr lang="en-US" baseline="0" dirty="0" err="1" smtClean="0"/>
              <a:t>speceis</a:t>
            </a:r>
            <a:r>
              <a:rPr lang="en-US" baseline="0" dirty="0" smtClean="0"/>
              <a:t> in the sample. Also its like get the copy number of each </a:t>
            </a:r>
            <a:r>
              <a:rPr lang="en-US" baseline="0" dirty="0" err="1" smtClean="0"/>
              <a:t>titlein</a:t>
            </a:r>
            <a:r>
              <a:rPr lang="en-US" baseline="0" dirty="0" smtClean="0"/>
              <a:t> a library.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each sample, we can have such species abundance information, so finally we can have a table like this. We call this </a:t>
            </a:r>
            <a:r>
              <a:rPr lang="en-US" baseline="0" dirty="0" err="1" smtClean="0"/>
              <a:t>tabel</a:t>
            </a:r>
            <a:r>
              <a:rPr lang="en-US" baseline="0" dirty="0" smtClean="0"/>
              <a:t> sample by species table.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 the </a:t>
            </a:r>
            <a:r>
              <a:rPr lang="en-US" dirty="0" err="1" smtClean="0"/>
              <a:t>wuqesiton</a:t>
            </a:r>
            <a:r>
              <a:rPr lang="en-US" dirty="0" smtClean="0"/>
              <a:t> is can we find a shortcut, to do diversity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anslyiss</a:t>
            </a:r>
            <a:r>
              <a:rPr lang="en-US" baseline="0" dirty="0" smtClean="0"/>
              <a:t>, alike get the clustering, without ….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We have been</a:t>
            </a:r>
            <a:r>
              <a:rPr lang="en-US" baseline="0" dirty="0" smtClean="0"/>
              <a:t> looking for such shortcut for a long time. The first try looks straightforward. </a:t>
            </a:r>
            <a:r>
              <a:rPr lang="en-US" baseline="0" dirty="0" err="1" smtClean="0"/>
              <a:t>Coutning</a:t>
            </a:r>
            <a:r>
              <a:rPr lang="en-US" baseline="0" dirty="0" smtClean="0"/>
              <a:t>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2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4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8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94915364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B1D79D5F-8A7B-0C46-9BF1-7C2FE2FA3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4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39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7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90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AA693-C424-4745-BE2B-4360B1542161}" type="datetimeFigureOut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E07B1-BAF4-C944-9D44-0A22BA942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8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8.ti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8.ti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ti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1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Relationship Id="rId11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5.jpg"/><Relationship Id="rId6" Type="http://schemas.openxmlformats.org/officeDocument/2006/relationships/image" Target="../media/image12.jpg"/><Relationship Id="rId7" Type="http://schemas.openxmlformats.org/officeDocument/2006/relationships/image" Target="../media/image15.pn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8.tif"/><Relationship Id="rId5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17176" y="1044725"/>
            <a:ext cx="7683582" cy="1908200"/>
          </a:xfrm>
          <a:solidFill>
            <a:schemeClr val="tx2"/>
          </a:solidFill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Novel Computational Approaches to Investigate Microbial Diversity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2044170" y="3765060"/>
            <a:ext cx="5012560" cy="1456949"/>
          </a:xfrm>
          <a:solidFill>
            <a:schemeClr val="accent2">
              <a:lumMod val="75000"/>
            </a:schemeClr>
          </a:solidFill>
          <a:ln/>
        </p:spPr>
        <p:txBody>
          <a:bodyPr tIns="20802" anchor="ctr">
            <a:normAutofit/>
          </a:bodyPr>
          <a:lstStyle/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2400" dirty="0" smtClean="0">
                <a:solidFill>
                  <a:srgbClr val="FFFFFF"/>
                </a:solidFill>
              </a:rPr>
              <a:t>Qingpeng </a:t>
            </a:r>
            <a:r>
              <a:rPr lang="en-US" sz="2400" dirty="0">
                <a:solidFill>
                  <a:srgbClr val="FFFFFF"/>
                </a:solidFill>
              </a:rPr>
              <a:t>Zhang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Department of Computer Science and Engineering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Michigan State University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 smtClean="0">
                <a:solidFill>
                  <a:srgbClr val="FFFFFF"/>
                </a:solidFill>
              </a:rPr>
              <a:t>Advisor: </a:t>
            </a:r>
            <a:r>
              <a:rPr lang="en-US" sz="1800" dirty="0">
                <a:solidFill>
                  <a:srgbClr val="FFFFFF"/>
                </a:solidFill>
              </a:rPr>
              <a:t>Dr. Titus </a:t>
            </a:r>
            <a:r>
              <a:rPr lang="en-US" sz="1800" dirty="0" smtClean="0">
                <a:solidFill>
                  <a:srgbClr val="FFFFFF"/>
                </a:solidFill>
              </a:rPr>
              <a:t>Brown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D79D5F-8A7B-0C46-9BF1-7C2FE2FA3D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7536"/>
      </p:ext>
    </p:extLst>
  </p:cSld>
  <p:clrMapOvr>
    <a:masterClrMapping/>
  </p:clrMapOvr>
  <p:transition xmlns:p14="http://schemas.microsoft.com/office/powerpoint/2010/main" spd="med" advTm="477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36172" cy="218036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5143015" y="2964388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9" y="3991663"/>
            <a:ext cx="5842000" cy="203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74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778"/>
    </mc:Choice>
    <mc:Fallback xmlns="">
      <p:transition xmlns:p14="http://schemas.microsoft.com/office/powerpoint/2010/main" advTm="22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86332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010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66268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03946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3177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0855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8326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6004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53441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91119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53441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1119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21721" y="7185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59399" y="2569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292535" y="130893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30213" y="84727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4843" y="72627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62521" y="26461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821721" y="1314940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59399" y="853275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54241" y="138461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566830" y="79909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554241" y="82717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66830" y="24165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14338" y="325099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016" y="278933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56358" y="494927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94036" y="44876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622280" y="325081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59958" y="278915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584602" y="27889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22280" y="23273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2582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0260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14338" y="494424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52016" y="448258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546924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84602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31259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350268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805524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43202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312590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350268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586867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84640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843202" y="512115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986844" y="465948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324512" y="510148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24185" y="463982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7554241" y="301998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591919" y="255832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7592157" y="348147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629835" y="30198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7529152" y="2544743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566830" y="208307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604746" y="396011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642424" y="349845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7667751" y="608274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705429" y="562107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7649435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687113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7629835" y="500734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67513" y="454568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514338" y="27755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016" y="23139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09176" y="1613646"/>
            <a:ext cx="8695765" cy="3436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233721" y="4143960"/>
            <a:ext cx="8695765" cy="3436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209176" y="6281269"/>
            <a:ext cx="8695765" cy="3436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30082" y="1741540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538024" y="1741540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266012" y="1736161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868670" y="1736161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7545579" y="1741540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04657" y="4226316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512599" y="4226316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520154" y="4226316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433154" y="6369709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541096" y="6369709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4269084" y="6364330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871742" y="6364330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7548651" y="6369709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60054"/>
              </p:ext>
            </p:extLst>
          </p:nvPr>
        </p:nvGraphicFramePr>
        <p:xfrm>
          <a:off x="2979612" y="2164438"/>
          <a:ext cx="414215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39"/>
                <a:gridCol w="1035539"/>
                <a:gridCol w="1035539"/>
                <a:gridCol w="1035539"/>
              </a:tblGrid>
              <a:tr h="2992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SampleA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SampleB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SampleC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IGS1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IGS2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IGS4</a:t>
                      </a:r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75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7"/>
    </mc:Choice>
    <mc:Fallback xmlns="">
      <p:transition xmlns:p14="http://schemas.microsoft.com/office/powerpoint/2010/main" spd="slow" advTm="220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2" y="3732014"/>
            <a:ext cx="5842000" cy="2032000"/>
          </a:xfrm>
          <a:prstGeom prst="rect">
            <a:avLst/>
          </a:prstGeom>
        </p:spPr>
      </p:pic>
      <p:pic>
        <p:nvPicPr>
          <p:cNvPr id="102" name="Picture 101" descr="Screen Shot 2014-11-14 at 12.49.2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6" y="4090381"/>
            <a:ext cx="5296655" cy="209434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12</a:t>
            </a:fld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36172" cy="234446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820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97"/>
    </mc:Choice>
    <mc:Fallback xmlns="">
      <p:transition xmlns:p14="http://schemas.microsoft.com/office/powerpoint/2010/main" advTm="69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2565" y="1424044"/>
            <a:ext cx="4298363" cy="27715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30117" y="18515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4803" y="203103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5803" y="23333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6803" y="182728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46661" y="166109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73267" y="379195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54347" y="2216263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747" y="1741863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6347" y="21410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45343" y="380788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989" y="223534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0989" y="279563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44406" y="203058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99061" y="1813492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85805" y="24458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03547" y="280016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80061" y="229340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9404" y="365758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31404" y="203058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5347" y="29751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9835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64804" y="2579046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65547" y="187612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2347" y="246394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65661" y="354782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56147" y="3557697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45092" y="31265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18462" y="2883274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09605" y="316993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03861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56147" y="29751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47805" y="2667148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40936" y="3126541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37147" y="3384959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40936" y="2806195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79185" y="3278010"/>
            <a:ext cx="76200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989" y="3960281"/>
            <a:ext cx="4058158" cy="0"/>
          </a:xfrm>
          <a:prstGeom prst="line">
            <a:avLst/>
          </a:prstGeom>
          <a:ln w="762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53440" y="145244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907893" y="3980073"/>
            <a:ext cx="4058158" cy="0"/>
          </a:xfrm>
          <a:prstGeom prst="line">
            <a:avLst/>
          </a:prstGeom>
          <a:ln w="76200" cmpd="sng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90706" y="2017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59118" y="23619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79930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93779" y="2445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78567" y="2605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221223" y="27956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309791" y="29751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59118" y="31265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78567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46543" y="32780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11518" y="25143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532330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46179" y="2598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330967" y="27575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3623" y="2948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62191" y="31275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311518" y="32789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330967" y="35373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98943" y="34304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63918" y="2666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84730" y="2932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83367" y="29099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526023" y="31004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614591" y="32799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63918" y="34313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83367" y="36897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51343" y="35828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98143" y="17347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50543" y="1887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66555" y="207887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813444" y="193775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101216" y="2162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90675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928660" y="2512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102039" y="242133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210342" y="19351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86004" y="310187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54950" y="25498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616318" y="2819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837130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337604" y="286349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418037" y="22162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78423" y="32528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66991" y="34323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616318" y="35837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78241" y="372605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803743" y="37352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206380" y="2512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40651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89530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88167" y="32147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830823" y="34052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919391" y="35847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68718" y="37361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89932" y="3644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56143" y="38876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62318" y="262296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005106" y="2932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202507" y="365758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813941" y="35625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89932" y="25975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83223" y="35576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934063" y="268439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710308" y="3290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89932" y="299493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924010" y="361557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304123" y="292669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82859" y="21919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108543" y="232116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034531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902622" y="328679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43217" y="27330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916658" y="31915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701158" y="314118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102943" y="20395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505580" y="1887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46399" y="256659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53616" y="23151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66087" y="209675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403080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54586" y="288327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6018955" y="29958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617170" y="29968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96221" y="238473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87068" y="313468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84634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79156" y="2667148"/>
            <a:ext cx="228354" cy="29869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77116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90675" y="30829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437991" y="377601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42332" y="27499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67193" y="266050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98871" y="231501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308179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42042" y="30288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7018051" y="22938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48682" y="310197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235104" y="32528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220135" y="31671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220135" y="332255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928074" y="348377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55343" y="21919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626320" y="23443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92167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920660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70598" y="23333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83223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93999" y="293463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89199" y="2141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74066" y="2445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76155" y="247745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304123" y="334071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77799" y="34784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94732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328245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729763" y="30081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73992" y="362868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94732" y="29023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630167" y="22934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403080" y="271876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45468" y="313423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91329" y="242133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52610" y="329524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52684" y="378637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914811" y="28240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605967" y="290828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60098" y="29449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59229" y="367422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92293" y="2819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136147" y="356250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44086" y="29408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74428" y="31492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323755" y="33006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90078" y="335552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010018" y="308194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73518" y="32763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70015" y="371201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79156" y="2903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41896" y="355769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47132" y="30547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45468" y="2174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93128" y="269344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62708" y="30095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50075" y="33849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437991" y="34784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510447" y="353691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92967" y="35195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701158" y="28603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44086" y="321909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41968" y="248045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136147" y="31492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41266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50431" y="2162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45775" y="36650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76155" y="34530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74066" y="31004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45749" y="343462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8007307" y="368975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54003" y="349066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8007998" y="342648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135438" y="359952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72480" y="33671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437991" y="357523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99532" y="32071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50543" y="220473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45882" y="228944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46730" y="3694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46426" y="373521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45367" y="36719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51181" y="2548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422102" y="30112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76110" y="328679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229959" y="2402600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74663" y="305206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628555" y="36054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94122" y="238864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61983" y="20395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78318" y="35811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98111" y="29449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337604" y="240836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705700" y="298773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7002900" y="398007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58608" y="3453293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305211" y="294086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725884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51411" y="323011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935082" y="364403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628555" y="2840877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49367" y="310636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48004" y="308408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90660" y="327455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75342" y="316993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126354" y="367924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122392" y="2627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91252" y="344002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73991" y="3509005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78423" y="3317879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110688" y="2976808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83956" y="3207806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90004" y="2883274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61104" y="3694241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51932" y="3359572"/>
            <a:ext cx="167976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2888681" y="307881"/>
            <a:ext cx="5946588" cy="830997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IGS(informative genomic segment) can represent the novel information of a genome</a:t>
            </a:r>
          </a:p>
        </p:txBody>
      </p:sp>
      <p:sp>
        <p:nvSpPr>
          <p:cNvPr id="311" name="Rounded Rectangle 310"/>
          <p:cNvSpPr/>
          <p:nvPr/>
        </p:nvSpPr>
        <p:spPr>
          <a:xfrm>
            <a:off x="3083030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140930" y="5271445"/>
            <a:ext cx="89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more </a:t>
            </a:r>
            <a:r>
              <a:rPr lang="en-US" dirty="0" smtClean="0"/>
              <a:t>IGSs there </a:t>
            </a:r>
            <a:r>
              <a:rPr lang="en-US" dirty="0"/>
              <a:t>are in a sample, the higher diversity , higher richness </a:t>
            </a:r>
            <a:r>
              <a:rPr lang="en-US" dirty="0" smtClean="0"/>
              <a:t>the sample has.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more </a:t>
            </a:r>
            <a:r>
              <a:rPr lang="en-US" dirty="0" smtClean="0"/>
              <a:t>IGSs two </a:t>
            </a:r>
            <a:r>
              <a:rPr lang="en-US" dirty="0"/>
              <a:t>samples share, the </a:t>
            </a:r>
            <a:r>
              <a:rPr lang="en-US" dirty="0" smtClean="0"/>
              <a:t>more similar </a:t>
            </a:r>
            <a:r>
              <a:rPr lang="en-US" dirty="0"/>
              <a:t>the two samples are.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9405" y="4495902"/>
            <a:ext cx="8465864" cy="646331"/>
          </a:xfrm>
          <a:prstGeom prst="rect">
            <a:avLst/>
          </a:prstGeom>
          <a:solidFill>
            <a:srgbClr val="984807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IGS (informative </a:t>
            </a:r>
            <a:r>
              <a:rPr lang="en-US" dirty="0">
                <a:solidFill>
                  <a:srgbClr val="FFFFFF"/>
                </a:solidFill>
              </a:rPr>
              <a:t>genomic segment</a:t>
            </a:r>
            <a:r>
              <a:rPr lang="en-US" dirty="0" smtClean="0">
                <a:solidFill>
                  <a:srgbClr val="FFFFFF"/>
                </a:solidFill>
              </a:rPr>
              <a:t>):</a:t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dirty="0" smtClean="0">
                <a:solidFill>
                  <a:srgbClr val="FFFFFF"/>
                </a:solidFill>
              </a:rPr>
              <a:t> genomic segments that do not share genomic content with the same length of read 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7" name="Slide Number Placeholder 2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13</a:t>
            </a:fld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2103861" y="4306033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1125114" y="4307554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147157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795979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6907510" y="4310101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5928763" y="4311622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495080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1131404" y="6171684"/>
            <a:ext cx="629069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(meta)Genome size = number of IGSs x IGS length (read length)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44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7" y="1064846"/>
            <a:ext cx="6716751" cy="502826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2152" y="4927699"/>
            <a:ext cx="4572000" cy="646331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It has been calculated that </a:t>
            </a:r>
            <a:r>
              <a:rPr lang="en-US" dirty="0" smtClean="0">
                <a:solidFill>
                  <a:srgbClr val="FFFFFF"/>
                </a:solidFill>
              </a:rPr>
              <a:t>microbes in ocean account </a:t>
            </a:r>
            <a:r>
              <a:rPr lang="en-US" dirty="0">
                <a:solidFill>
                  <a:srgbClr val="FFFFFF"/>
                </a:solidFill>
              </a:rPr>
              <a:t>for about half of the biomass on Earth.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91917" y="5769945"/>
            <a:ext cx="4572000" cy="646331"/>
          </a:xfrm>
          <a:prstGeom prst="rect">
            <a:avLst/>
          </a:prstGeom>
          <a:solidFill>
            <a:srgbClr val="1F497D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 In a drop (one </a:t>
            </a:r>
            <a:r>
              <a:rPr lang="en-US" dirty="0" err="1">
                <a:solidFill>
                  <a:srgbClr val="FFFFFF"/>
                </a:solidFill>
              </a:rPr>
              <a:t>millilitre</a:t>
            </a:r>
            <a:r>
              <a:rPr lang="en-US" dirty="0">
                <a:solidFill>
                  <a:srgbClr val="FFFFFF"/>
                </a:solidFill>
              </a:rPr>
              <a:t>) of seawater, one can find 10 million viruses, one million bacteria</a:t>
            </a:r>
          </a:p>
        </p:txBody>
      </p:sp>
    </p:spTree>
    <p:extLst>
      <p:ext uri="{BB962C8B-B14F-4D97-AF65-F5344CB8AC3E}">
        <p14:creationId xmlns:p14="http://schemas.microsoft.com/office/powerpoint/2010/main" val="428349890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37" name="image10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7200" y="142304"/>
            <a:ext cx="4914598" cy="527778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1479831" y="109161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- Galapogas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79831" y="2233495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– Open Ocean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79831" y="287431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Sargasso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9831" y="4044620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North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479831" y="445752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South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79831" y="482828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Estuary</a:t>
            </a:r>
            <a:endParaRPr lang="en-US" sz="1400" dirty="0"/>
          </a:p>
        </p:txBody>
      </p:sp>
      <p:sp>
        <p:nvSpPr>
          <p:cNvPr id="21" name="Shape 165"/>
          <p:cNvSpPr/>
          <p:nvPr/>
        </p:nvSpPr>
        <p:spPr>
          <a:xfrm>
            <a:off x="1479831" y="4457529"/>
            <a:ext cx="1836672" cy="370753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1479831" y="4883570"/>
            <a:ext cx="1836672" cy="252489"/>
          </a:xfrm>
          <a:prstGeom prst="roundRect">
            <a:avLst>
              <a:gd name="adj" fmla="val 19156"/>
            </a:avLst>
          </a:prstGeom>
          <a:solidFill>
            <a:schemeClr val="accent6">
              <a:alpha val="59000"/>
            </a:schemeClr>
          </a:solidFill>
          <a:ln w="12700">
            <a:solidFill>
              <a:schemeClr val="accent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162"/>
          <p:cNvSpPr/>
          <p:nvPr/>
        </p:nvSpPr>
        <p:spPr>
          <a:xfrm>
            <a:off x="1479832" y="2847561"/>
            <a:ext cx="1836672" cy="366024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61"/>
          <p:cNvSpPr/>
          <p:nvPr/>
        </p:nvSpPr>
        <p:spPr>
          <a:xfrm>
            <a:off x="1479830" y="2141239"/>
            <a:ext cx="1836674" cy="699381"/>
          </a:xfrm>
          <a:prstGeom prst="roundRect">
            <a:avLst>
              <a:gd name="adj" fmla="val 15000"/>
            </a:avLst>
          </a:prstGeom>
          <a:solidFill>
            <a:schemeClr val="accent4">
              <a:alpha val="37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1479832" y="598287"/>
            <a:ext cx="1836671" cy="1491112"/>
          </a:xfrm>
          <a:prstGeom prst="roundRect">
            <a:avLst>
              <a:gd name="adj" fmla="val 15000"/>
            </a:avLst>
          </a:prstGeom>
          <a:solidFill>
            <a:srgbClr val="0000FF">
              <a:alpha val="2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locations using IGS-based method – as good as the result in original research based on alignment-based method or better.</a:t>
            </a:r>
            <a:endParaRPr lang="en-US" dirty="0"/>
          </a:p>
        </p:txBody>
      </p:sp>
      <p:sp>
        <p:nvSpPr>
          <p:cNvPr id="27" name="Shape 163"/>
          <p:cNvSpPr/>
          <p:nvPr/>
        </p:nvSpPr>
        <p:spPr>
          <a:xfrm>
            <a:off x="0" y="3151077"/>
            <a:ext cx="499181" cy="125016"/>
          </a:xfrm>
          <a:prstGeom prst="rightArrow">
            <a:avLst>
              <a:gd name="adj1" fmla="val 32000"/>
              <a:gd name="adj2" fmla="val 228571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33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160"/>
          <p:cNvSpPr/>
          <p:nvPr/>
        </p:nvSpPr>
        <p:spPr>
          <a:xfrm>
            <a:off x="3479837" y="617759"/>
            <a:ext cx="301691" cy="2595825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160"/>
          <p:cNvSpPr/>
          <p:nvPr/>
        </p:nvSpPr>
        <p:spPr>
          <a:xfrm>
            <a:off x="3479837" y="3873122"/>
            <a:ext cx="301691" cy="1327983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vert="vert270"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Temperate</a:t>
            </a:r>
          </a:p>
        </p:txBody>
      </p:sp>
      <p:sp>
        <p:nvSpPr>
          <p:cNvPr id="20" name="Shape 165"/>
          <p:cNvSpPr/>
          <p:nvPr/>
        </p:nvSpPr>
        <p:spPr>
          <a:xfrm>
            <a:off x="1479832" y="3873123"/>
            <a:ext cx="1836672" cy="584406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3344794" y="726595"/>
            <a:ext cx="492443" cy="234367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 smtClean="0">
                <a:solidFill>
                  <a:srgbClr val="000000"/>
                </a:solidFill>
              </a:rPr>
              <a:t>Tropical and Sargasso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095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2" name="Picture 1" descr="chao1Plac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1" y="185259"/>
            <a:ext cx="5042975" cy="3782231"/>
          </a:xfrm>
          <a:prstGeom prst="rect">
            <a:avLst/>
          </a:prstGeom>
        </p:spPr>
      </p:pic>
      <p:sp>
        <p:nvSpPr>
          <p:cNvPr id="9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12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4611089" y="3066056"/>
            <a:ext cx="1456412" cy="229773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Estuary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" name="Shape 165"/>
          <p:cNvSpPr/>
          <p:nvPr/>
        </p:nvSpPr>
        <p:spPr>
          <a:xfrm>
            <a:off x="4590097" y="3340886"/>
            <a:ext cx="1477404" cy="172671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 North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9" name="Shape 166"/>
          <p:cNvSpPr/>
          <p:nvPr/>
        </p:nvSpPr>
        <p:spPr>
          <a:xfrm>
            <a:off x="4600591" y="2771587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30FFE9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-South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0" name="Shape 166"/>
          <p:cNvSpPr/>
          <p:nvPr/>
        </p:nvSpPr>
        <p:spPr>
          <a:xfrm>
            <a:off x="4600592" y="2325907"/>
            <a:ext cx="1466909" cy="223078"/>
          </a:xfrm>
          <a:prstGeom prst="roundRect">
            <a:avLst>
              <a:gd name="adj" fmla="val 19156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Open Ocean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1" name="Shape 166"/>
          <p:cNvSpPr/>
          <p:nvPr/>
        </p:nvSpPr>
        <p:spPr>
          <a:xfrm>
            <a:off x="4611089" y="2548984"/>
            <a:ext cx="1456412" cy="222603"/>
          </a:xfrm>
          <a:prstGeom prst="roundRect">
            <a:avLst>
              <a:gd name="adj" fmla="val 19156"/>
            </a:avLst>
          </a:prstGeom>
          <a:solidFill>
            <a:srgbClr val="0000FF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Galapogas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4600591" y="1974485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FFFF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Sargasso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" name="Shape 160"/>
          <p:cNvSpPr/>
          <p:nvPr/>
        </p:nvSpPr>
        <p:spPr>
          <a:xfrm>
            <a:off x="6067502" y="1926762"/>
            <a:ext cx="301691" cy="798288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6067501" y="2778757"/>
            <a:ext cx="301691" cy="772054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tropical area have higher richness.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1176" y="2976495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Temperate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001176" y="2156630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Tropical and Sargasso</a:t>
            </a:r>
          </a:p>
        </p:txBody>
      </p:sp>
    </p:spTree>
    <p:extLst>
      <p:ext uri="{BB962C8B-B14F-4D97-AF65-F5344CB8AC3E}">
        <p14:creationId xmlns:p14="http://schemas.microsoft.com/office/powerpoint/2010/main" val="1063849464"/>
      </p:ext>
    </p:extLst>
  </p:cSld>
  <p:clrMapOvr>
    <a:masterClrMapping/>
  </p:clrMapOvr>
  <p:transition xmlns:p14="http://schemas.microsoft.com/office/powerpoint/2010/main" spd="med" advTm="2385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31191709_82d063d280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hape 155"/>
          <p:cNvSpPr/>
          <p:nvPr/>
        </p:nvSpPr>
        <p:spPr>
          <a:xfrm>
            <a:off x="806824" y="405929"/>
            <a:ext cx="7620874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>
                <a:solidFill>
                  <a:srgbClr val="FFFFFF"/>
                </a:solidFill>
              </a:rPr>
              <a:t>ARMO (Amazon Rain Forest Microbial Observatory) project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8" name="Picture 7" descr="jgr.expDesig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221" y="1924911"/>
            <a:ext cx="3735368" cy="2034500"/>
          </a:xfrm>
          <a:prstGeom prst="rect">
            <a:avLst/>
          </a:prstGeom>
          <a:ln>
            <a:solidFill>
              <a:srgbClr val="0000FF"/>
            </a:solidFill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843943"/>
              </p:ext>
            </p:extLst>
          </p:nvPr>
        </p:nvGraphicFramePr>
        <p:xfrm>
          <a:off x="881529" y="4223903"/>
          <a:ext cx="7742297" cy="1138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148"/>
                <a:gridCol w="1940953"/>
                <a:gridCol w="2082262"/>
                <a:gridCol w="1658934"/>
              </a:tblGrid>
              <a:tr h="678094">
                <a:tc>
                  <a:txBody>
                    <a:bodyPr/>
                    <a:lstStyle/>
                    <a:p>
                      <a:r>
                        <a:rPr lang="en-US" dirty="0" smtClean="0"/>
                        <a:t>Soil </a:t>
                      </a:r>
                      <a:r>
                        <a:rPr lang="en-US" dirty="0" err="1" smtClean="0"/>
                        <a:t>metagenome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reads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k-</a:t>
                      </a:r>
                      <a:r>
                        <a:rPr lang="en-US" dirty="0" err="1" smtClean="0"/>
                        <a:t>mers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k=29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unique k-</a:t>
                      </a:r>
                      <a:r>
                        <a:rPr lang="en-US" dirty="0" err="1" smtClean="0"/>
                        <a:t>mers</a:t>
                      </a:r>
                      <a:endParaRPr lang="en-US" dirty="0"/>
                    </a:p>
                  </a:txBody>
                  <a:tcPr/>
                </a:tc>
              </a:tr>
              <a:tr h="460402">
                <a:tc>
                  <a:txBody>
                    <a:bodyPr/>
                    <a:lstStyle/>
                    <a:p>
                      <a:r>
                        <a:rPr lang="en-US" dirty="0" smtClean="0"/>
                        <a:t>IOHH.2301.7.1859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273,021,397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32,762,567,744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22,333,571,795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56117" y="5548548"/>
            <a:ext cx="439270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21 samples,  1T size of data, 5 billion reads.</a:t>
            </a:r>
            <a:endParaRPr lang="en-US" dirty="0"/>
          </a:p>
        </p:txBody>
      </p:sp>
      <p:pic>
        <p:nvPicPr>
          <p:cNvPr id="11" name="Picture 10" descr="brasil_12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8" y="1293532"/>
            <a:ext cx="3988846" cy="26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1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1870" y="4263844"/>
            <a:ext cx="5394930" cy="1533331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US" sz="2000" dirty="0" smtClean="0"/>
              <a:t>Conversion (forest -&gt; pasture) affects composition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Prairie samples more similar in space</a:t>
            </a:r>
          </a:p>
          <a:p>
            <a:pPr marL="514350" indent="-514350">
              <a:buAutoNum type="arabicPeriod"/>
            </a:pPr>
            <a:r>
              <a:rPr lang="en-US" sz="2000" dirty="0" smtClean="0"/>
              <a:t>Subsamples with 8M reads are used.</a:t>
            </a:r>
            <a:endParaRPr lang="en-US" sz="2000" dirty="0"/>
          </a:p>
        </p:txBody>
      </p:sp>
      <p:pic>
        <p:nvPicPr>
          <p:cNvPr id="9" name="Content Placeholder 8" descr="Screen Shot 2015-04-28 at 4.38.3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98" r="-33698"/>
          <a:stretch>
            <a:fillRect/>
          </a:stretch>
        </p:blipFill>
        <p:spPr>
          <a:xfrm>
            <a:off x="0" y="433294"/>
            <a:ext cx="6723172" cy="3697486"/>
          </a:xfrm>
        </p:spPr>
      </p:pic>
      <p:pic>
        <p:nvPicPr>
          <p:cNvPr id="7" name="Picture 6" descr="brasil_12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88" y="4682197"/>
            <a:ext cx="1882588" cy="12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2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new_cluster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40" r="-25240"/>
          <a:stretch>
            <a:fillRect/>
          </a:stretch>
        </p:blipFill>
        <p:spPr>
          <a:xfrm>
            <a:off x="-287964" y="1830387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1658" y="498669"/>
            <a:ext cx="8048024" cy="64542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clustered  by different treatments and distances using IGS method.</a:t>
            </a:r>
            <a:endParaRPr lang="en-US" dirty="0"/>
          </a:p>
        </p:txBody>
      </p:sp>
      <p:pic>
        <p:nvPicPr>
          <p:cNvPr id="8" name="Picture 7" descr="jgr.expDesig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99" y="1181576"/>
            <a:ext cx="2434901" cy="1326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280" y="3352346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100m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2280" y="2323100"/>
            <a:ext cx="955070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0.01m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22280" y="2832984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2280" y="1830387"/>
            <a:ext cx="955069" cy="369332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22280" y="3819634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2280" y="4302463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0.01m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22280" y="4816779"/>
            <a:ext cx="95506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22280" y="5310104"/>
            <a:ext cx="95506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10m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74830" y="323003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7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1799" y="1658520"/>
            <a:ext cx="4586730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2220916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85766" y="5035175"/>
            <a:ext cx="3601034" cy="1152645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Using subsamples can get decent result of beta diversity.</a:t>
            </a:r>
            <a:endParaRPr lang="en-US" sz="2000" dirty="0"/>
          </a:p>
        </p:txBody>
      </p:sp>
      <p:pic>
        <p:nvPicPr>
          <p:cNvPr id="8" name="Picture 7" descr="Screen Shot 2015-04-28 at 4.38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766" y="359697"/>
            <a:ext cx="3684705" cy="33939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98138" y="3594848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93575" y="4663070"/>
            <a:ext cx="271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Mantel correlation to similarity matrix calculated from subsample with 8M reads</a:t>
            </a:r>
            <a:endParaRPr lang="en-US" dirty="0"/>
          </a:p>
        </p:txBody>
      </p:sp>
      <p:pic>
        <p:nvPicPr>
          <p:cNvPr id="6" name="Picture 5" descr="F+MWXToxJlAAAAAElFTkSuQm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0" y="352103"/>
            <a:ext cx="5334000" cy="38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4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87027" y="5134221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prairie area have higher richness than forest area.</a:t>
            </a:r>
            <a:endParaRPr lang="en-US" dirty="0"/>
          </a:p>
        </p:txBody>
      </p:sp>
      <p:pic>
        <p:nvPicPr>
          <p:cNvPr id="5" name="Picture 4" descr="chao1loc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50" y="153034"/>
            <a:ext cx="6508390" cy="4881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766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226033" y="213569"/>
            <a:ext cx="6618941" cy="76944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 smtClean="0">
                <a:solidFill>
                  <a:srgbClr val="FFFFFF"/>
                </a:solidFill>
              </a:rPr>
              <a:t>Microbial diversity: </a:t>
            </a:r>
            <a:r>
              <a:rPr sz="2500" dirty="0" smtClean="0">
                <a:solidFill>
                  <a:srgbClr val="FFFFFF"/>
                </a:solidFill>
              </a:rPr>
              <a:t>Sorcerer </a:t>
            </a:r>
            <a:r>
              <a:rPr sz="2500" dirty="0">
                <a:solidFill>
                  <a:srgbClr val="FFFFFF"/>
                </a:solidFill>
              </a:rPr>
              <a:t>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4" y="1064846"/>
            <a:ext cx="5877015" cy="439962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375" y="5296531"/>
            <a:ext cx="7316511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/>
                </a:solidFill>
              </a:rPr>
              <a:t>How many different species in a </a:t>
            </a:r>
            <a:r>
              <a:rPr lang="en-US" dirty="0" smtClean="0">
                <a:solidFill>
                  <a:schemeClr val="bg1"/>
                </a:solidFill>
              </a:rPr>
              <a:t>sea water sample</a:t>
            </a:r>
            <a:r>
              <a:rPr lang="en-US" dirty="0">
                <a:solidFill>
                  <a:schemeClr val="bg1"/>
                </a:solidFill>
              </a:rPr>
              <a:t>? What is their abundance distribution? (alpha-diversity</a:t>
            </a:r>
            <a:r>
              <a:rPr lang="en-US" dirty="0" smtClean="0">
                <a:solidFill>
                  <a:schemeClr val="bg1"/>
                </a:solidFill>
              </a:rPr>
              <a:t>) [Hint: ~10,000 </a:t>
            </a:r>
            <a:r>
              <a:rPr lang="en-US" dirty="0">
                <a:solidFill>
                  <a:schemeClr val="bg1"/>
                </a:solidFill>
              </a:rPr>
              <a:t>different types of </a:t>
            </a:r>
            <a:r>
              <a:rPr lang="en-US" dirty="0" smtClean="0">
                <a:solidFill>
                  <a:schemeClr val="bg1"/>
                </a:solidFill>
              </a:rPr>
              <a:t>microorganisms]</a:t>
            </a:r>
            <a:endParaRPr lang="en-US" dirty="0">
              <a:solidFill>
                <a:schemeClr val="bg1"/>
              </a:solidFill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Are samples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tropical area and temperate area different?(</a:t>
            </a:r>
            <a:r>
              <a:rPr lang="en-US" dirty="0">
                <a:solidFill>
                  <a:schemeClr val="bg1"/>
                </a:solidFill>
              </a:rPr>
              <a:t>beta-diversity</a:t>
            </a:r>
            <a:r>
              <a:rPr lang="en-US" dirty="0" smtClean="0">
                <a:solidFill>
                  <a:schemeClr val="bg1"/>
                </a:solidFill>
              </a:rPr>
              <a:t>)  [Hint: Yes, but how different?]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venter-sorcerer-ii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2" y="2805012"/>
            <a:ext cx="3313496" cy="22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68504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3138084" y="537044"/>
            <a:ext cx="3285018" cy="544071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</a:rPr>
              <a:t>Sample and Library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481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21" y="115459"/>
            <a:ext cx="4909883" cy="692754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Which library has more titles?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18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21" y="115459"/>
            <a:ext cx="4909883" cy="692754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Which library has more titles?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443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36671" y="115459"/>
            <a:ext cx="5917300" cy="692754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How similar are the libraries by their collection?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5344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Assembly 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Mapping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Binning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4" name="Picture 133" descr="Screen Shot 2014-11-14 at 12.14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9" y="4934186"/>
            <a:ext cx="2744106" cy="183193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5" name="Picture 134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79" y="4745926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6" name="Picture 135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89" y="460489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7" name="Picture 136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5" y="441575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11163" y="4803381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Sample2</a:t>
            </a:r>
            <a:endParaRPr lang="en-US" sz="11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14721" y="458285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Sample3</a:t>
            </a:r>
            <a:endParaRPr 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968927" y="4405400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Sample4</a:t>
            </a:r>
            <a:endParaRPr lang="en-US" sz="11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349859" y="427459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Sample5</a:t>
            </a:r>
            <a:endParaRPr lang="en-US" sz="1100" dirty="0"/>
          </a:p>
        </p:txBody>
      </p:sp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538"/>
              </p:ext>
            </p:extLst>
          </p:nvPr>
        </p:nvGraphicFramePr>
        <p:xfrm>
          <a:off x="4316374" y="4102366"/>
          <a:ext cx="4776006" cy="144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001"/>
                <a:gridCol w="796001"/>
                <a:gridCol w="796001"/>
                <a:gridCol w="796001"/>
                <a:gridCol w="796001"/>
                <a:gridCol w="796001"/>
              </a:tblGrid>
              <a:tr h="304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Sample1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Sample5</a:t>
                      </a:r>
                    </a:p>
                  </a:txBody>
                  <a:tcPr/>
                </a:tc>
              </a:tr>
              <a:tr h="30133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A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B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</a:tr>
              <a:tr h="2862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C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D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149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8</a:t>
            </a:fld>
            <a:endParaRPr lang="en-US"/>
          </a:p>
        </p:txBody>
      </p:sp>
      <p:pic>
        <p:nvPicPr>
          <p:cNvPr id="103" name="Picture 102" descr="MSU_Librar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9" y="1628860"/>
            <a:ext cx="1519831" cy="750397"/>
          </a:xfrm>
          <a:prstGeom prst="rect">
            <a:avLst/>
          </a:prstGeom>
        </p:spPr>
      </p:pic>
      <p:pic>
        <p:nvPicPr>
          <p:cNvPr id="104" name="Picture 103" descr="Recycled_books_02_at_Big_River_Book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72" y="1696455"/>
            <a:ext cx="1177162" cy="703943"/>
          </a:xfrm>
          <a:prstGeom prst="rect">
            <a:avLst/>
          </a:prstGeom>
        </p:spPr>
      </p:pic>
      <p:pic>
        <p:nvPicPr>
          <p:cNvPr id="3" name="Picture 2" descr="book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41" y="2519562"/>
            <a:ext cx="1298167" cy="1366793"/>
          </a:xfrm>
          <a:prstGeom prst="rect">
            <a:avLst/>
          </a:prstGeom>
        </p:spPr>
      </p:pic>
      <p:pic>
        <p:nvPicPr>
          <p:cNvPr id="107" name="Picture 106" descr="c7b547b49d91f985dc48bcc110eccde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960197"/>
            <a:ext cx="1279057" cy="715405"/>
          </a:xfrm>
          <a:prstGeom prst="rect">
            <a:avLst/>
          </a:prstGeom>
        </p:spPr>
      </p:pic>
      <p:pic>
        <p:nvPicPr>
          <p:cNvPr id="4" name="Picture 3" descr="fendi_rose-3-1024x67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03" y="882784"/>
            <a:ext cx="1534560" cy="1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1"/>
    </mc:Choice>
    <mc:Fallback xmlns="">
      <p:transition xmlns:p14="http://schemas.microsoft.com/office/powerpoint/2010/main" spd="slow" advTm="652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65056" y="1898830"/>
            <a:ext cx="114798" cy="223375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4836579" y="3169814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57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2124</Words>
  <Application>Microsoft Macintosh PowerPoint</Application>
  <PresentationFormat>On-screen Show (4:3)</PresentationFormat>
  <Paragraphs>376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Novel Computational Approaches to Investigate Microbial Diversity</vt:lpstr>
      <vt:lpstr>Outline</vt:lpstr>
      <vt:lpstr>PowerPoint Presentation</vt:lpstr>
      <vt:lpstr>PowerPoint Presentation</vt:lpstr>
      <vt:lpstr>Which library has more titles?</vt:lpstr>
      <vt:lpstr>Which library has more titles?</vt:lpstr>
      <vt:lpstr>How similar are the libraries by their collection?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Novel Computational Approaches to Investigate Microbial Diversity</dc:title>
  <dc:creator>Qingpeng Zhang</dc:creator>
  <cp:lastModifiedBy>Qingpeng Zhang</cp:lastModifiedBy>
  <cp:revision>2</cp:revision>
  <dcterms:created xsi:type="dcterms:W3CDTF">2015-06-17T17:56:12Z</dcterms:created>
  <dcterms:modified xsi:type="dcterms:W3CDTF">2015-06-17T19:00:33Z</dcterms:modified>
</cp:coreProperties>
</file>